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1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FFB4B3-7A65-412E-A16C-15FEFBE765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1C6C432-3AC4-4AD0-B8B8-760CADAB60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DDEFBCF-7472-411E-8011-10FFBD501A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5646D43-EB80-4308-AADB-80BF4E3270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0" y="4500000"/>
            <a:ext cx="10080000" cy="11700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dd4100"/>
                </a:solidFill>
                <a:latin typeface="Arial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6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219"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009bdd"/>
                </a:solidFill>
                <a:latin typeface="Arial"/>
              </a:rPr>
              <a:t>Второй уровень структуры</a:t>
            </a:r>
            <a:endParaRPr b="0" lang="ru-RU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9bdd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&lt;дата/время&gt;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123ECB75-F573-4E7D-80DE-BEA92A33E3B5}" type="slidenum">
              <a:rPr b="0" lang="ru-RU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0" y="0"/>
            <a:ext cx="10076760" cy="7200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3240" y="5040000"/>
            <a:ext cx="10076760" cy="6314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009bdd"/>
                </a:solidFill>
                <a:latin typeface="Arial"/>
              </a:rPr>
              <a:t>Второй уровень структуры</a:t>
            </a:r>
            <a:endParaRPr b="0" lang="ru-RU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9bdd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4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&lt;дата/время&gt;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5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6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53AC5E4A-2EFF-4CEB-BE52-B2914A48F7F0}" type="slidenum">
              <a:rPr b="0" lang="ru-RU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Aft>
                <a:spcPts val="42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dt" idx="7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&lt;дата/время&gt;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ftr" idx="8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sldNum" idx="9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98B7C287-0857-4316-B1FB-6FCEA12ABBA9}" type="slidenum">
              <a:rPr b="0" lang="ru-RU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"/>
          <p:cNvSpPr/>
          <p:nvPr/>
        </p:nvSpPr>
        <p:spPr>
          <a:xfrm>
            <a:off x="1440000" y="108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"/>
          <p:cNvSpPr/>
          <p:nvPr/>
        </p:nvSpPr>
        <p:spPr>
          <a:xfrm>
            <a:off x="7380000" y="396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9000000" y="2700000"/>
            <a:ext cx="1260000" cy="108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"/>
          <p:cNvSpPr/>
          <p:nvPr/>
        </p:nvSpPr>
        <p:spPr>
          <a:xfrm>
            <a:off x="-180000" y="2430000"/>
            <a:ext cx="1440000" cy="135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540000" y="108000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"/>
          <p:cNvSpPr/>
          <p:nvPr/>
        </p:nvSpPr>
        <p:spPr>
          <a:xfrm>
            <a:off x="0" y="126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"/>
          <p:cNvSpPr/>
          <p:nvPr/>
        </p:nvSpPr>
        <p:spPr>
          <a:xfrm>
            <a:off x="0" y="5220000"/>
            <a:ext cx="1620000" cy="126000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9720000" y="4680000"/>
            <a:ext cx="720000" cy="72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"/>
          <p:cNvSpPr/>
          <p:nvPr/>
        </p:nvSpPr>
        <p:spPr>
          <a:xfrm>
            <a:off x="9540000" y="342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"/>
          <p:cNvSpPr/>
          <p:nvPr/>
        </p:nvSpPr>
        <p:spPr>
          <a:xfrm>
            <a:off x="8100000" y="4680000"/>
            <a:ext cx="1080000" cy="8424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"/>
          <p:cNvSpPr/>
          <p:nvPr/>
        </p:nvSpPr>
        <p:spPr>
          <a:xfrm>
            <a:off x="7920000" y="5400000"/>
            <a:ext cx="900000" cy="90000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  <p:sldLayoutId id="2147483654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github.com/aeksin/Mask-detector" TargetMode="External"/><Relationship Id="rId2" Type="http://schemas.openxmlformats.org/officeDocument/2006/relationships/hyperlink" Target="https://wandb.ai/aerrries-hse/mask_detection?nw=nwuseraerrries" TargetMode="External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Детекция масок на лицах людей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140000" y="3960000"/>
            <a:ext cx="5400000" cy="8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Мельников Андрей 22ПИ-1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indent="0" algn="r"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Лебедев Тимур 22ПИ-3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Результаты yolov8n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900080" y="900000"/>
            <a:ext cx="6019920" cy="45903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3B66F64-ECAA-49BF-BC77-A7F35C077A07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yolov8s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967320" y="838440"/>
            <a:ext cx="7852680" cy="2345400"/>
          </a:xfrm>
          <a:prstGeom prst="rect">
            <a:avLst/>
          </a:prstGeom>
          <a:ln w="1800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967320" y="3240000"/>
            <a:ext cx="7866720" cy="23400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C339669-4946-4D38-B378-12F198F7A38D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Результаты yolov8s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1980000" y="900000"/>
            <a:ext cx="5810400" cy="44305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EC80E7B-4573-4587-858E-C12D21BE643C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yolov11n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260000" y="900000"/>
            <a:ext cx="7560000" cy="2248560"/>
          </a:xfrm>
          <a:prstGeom prst="rect">
            <a:avLst/>
          </a:prstGeom>
          <a:ln w="18000"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1260000" y="3240000"/>
            <a:ext cx="7560000" cy="22255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EBF701E-7511-4CC2-92C7-3A4FF9BB17FF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Результаты yolov11n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109600" y="926640"/>
            <a:ext cx="5630400" cy="42933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CD5793B-D9A2-4A4E-B366-CBAA81957D08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yolov11s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080000" y="787320"/>
            <a:ext cx="7560000" cy="2272680"/>
          </a:xfrm>
          <a:prstGeom prst="rect">
            <a:avLst/>
          </a:prstGeom>
          <a:ln w="18000"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900000" y="3198960"/>
            <a:ext cx="7920000" cy="23810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0ACBE9-CDF3-44CC-A873-3B70512B0085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yolov11s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2160000" y="852120"/>
            <a:ext cx="5630400" cy="42933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C4472B3-D421-49B7-8734-397A51DD2390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FasterRCNN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2025720" y="942120"/>
            <a:ext cx="6162840" cy="44578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F58724B-425C-4B7D-A80D-744E3DF5FF50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Результаты FasterRCNN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755000" y="1260000"/>
            <a:ext cx="6704280" cy="38566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0D7777-F0E4-4102-9831-82C4A81865D4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Выводы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360000" y="1350000"/>
            <a:ext cx="9180000" cy="38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057"/>
              </a:spcAft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Нами было протестировано 5 моделей для детекции. Мы решали задачу детекции на 3 класса: наличие маски, отсутствие маски, и неправильно надетая маска. Лучший результат показала модель FasterRCNN, обогнав по метрикам все остальные модели. YOLO11s и YOLO8s оказались на втором месте, и хотя восьмая модель показала себя чуть лучше, она тяжелее по числу параметров и дольше работает. Последние места заняли YOLO11n и YOLO8n, хотя они и показали довольно неплохие результаты для их размера и производительности.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2D0AB8B-11AD-4E24-8E2C-D366D656B46D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Постановка задачи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40000" y="108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spcAft>
                <a:spcPts val="1057"/>
              </a:spcAft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Цель проекта — обучить модель для детекции медицинских </a:t>
            </a: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масок на лицах людей.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2700000" y="2036160"/>
            <a:ext cx="5040000" cy="336384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D8EFB93-5E7A-4C61-9B92-769B6E494054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60000" y="5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Ссылки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936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hlinkClick r:id="rId1"/>
              </a:rPr>
              <a:t>https://github.com/aeksin/Mask-detector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hlinkClick r:id="rId2"/>
              </a:rPr>
              <a:t>https://wandb.ai/aerrries-hse/mask_detection?nw=nwuseraerrries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91EB94A-A462-4BD9-B896-A10388B1752A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Датасет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400000" y="1620000"/>
            <a:ext cx="4140000" cy="34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spcAft>
                <a:spcPts val="1057"/>
              </a:spcAft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В качестве датесета был выбран датасет Face Mask Detection на kaggle. Данный датасет включает в себя 853 изображения с размеченными bbox-ами для отсутствия маски, наличия маски, и неправильно надетой маски на лице человека.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 rot="21592200">
            <a:off x="543600" y="1625040"/>
            <a:ext cx="4672440" cy="333684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09A8468-8EB1-43C9-9DD7-1CC6C4B05518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Выбор моделей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40000" y="153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057"/>
              </a:spcAft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Для решения выбранной задачи детекции были </a:t>
            </a: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использованы модели YOLO и FasterRCNN. Модель YOLO </a:t>
            </a: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была обучена в 4 вариантах: yolov11n, yolov11s, yolov8n, </a:t>
            </a: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yolov8s.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080000" y="3420000"/>
            <a:ext cx="2160000" cy="1229400"/>
          </a:xfrm>
          <a:prstGeom prst="rect">
            <a:avLst/>
          </a:prstGeom>
          <a:ln w="18000"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6952320" y="3420000"/>
            <a:ext cx="2227680" cy="1160280"/>
          </a:xfrm>
          <a:prstGeom prst="rect">
            <a:avLst/>
          </a:prstGeom>
          <a:ln w="18000"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3578760" y="3420000"/>
            <a:ext cx="2901240" cy="115128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B5E65F4-AD71-4E60-822C-E17A69EF3B4D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Как работают модели( YOLO)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40000" y="153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550" lnSpcReduction="10000"/>
          </a:bodyPr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YOLO — это алгоритм детекции объектов, который обрабатывает изображение за один проход через нейронную сеть. В отличие от методов, которые сначала предлагают регионы интереса (Region Proposals), а затем классифицируют их, YOLO предсказывает bounding box (ограничивающие рамки) и классы объектов одновременно.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Преимущества: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Высокая скорость работы, так как изображение обрабатывается за один проход.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Хорошо работает в реальном времени.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Недостатки: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Может хуже справляться с мелкими объектами или объектами, которые находятся близко друг к другу.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9DAC697-AF92-4822-8210-A19A439E13B4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Как работают модели(FasterRCNN)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40000" y="153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Faster R-CNN — это двухэтапный алгоритм детекции объектов. Сначала он генерирует регионы интереса (Region Proposals), а затем классифицирует их и уточняет bounding box.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Преимущества: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Высокая точность детекции, особенно для сложных сцен с множеством объектов.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Хорошо справляется с объектами разных размеров.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Недостатки: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Медленнее, чем YOLO, из-за двухэтапного процесса.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25D3975-E96B-451A-9B5E-9E0ACBCB846B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Сравнение разных версий YOLO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747360" y="900000"/>
            <a:ext cx="4112640" cy="2160000"/>
          </a:xfrm>
          <a:prstGeom prst="rect">
            <a:avLst/>
          </a:prstGeom>
          <a:ln w="1800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2880000" y="3240000"/>
            <a:ext cx="4304520" cy="2261160"/>
          </a:xfrm>
          <a:prstGeom prst="rect">
            <a:avLst/>
          </a:prstGeom>
          <a:ln w="18000"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5100840" y="900000"/>
            <a:ext cx="4079160" cy="21427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DB48902-0158-4ABE-B834-333406AEEF4E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5760000" cy="28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886"/>
          </a:bodyPr>
          <a:p>
            <a:pPr marL="432000" indent="0">
              <a:spcAft>
                <a:spcPts val="1057"/>
              </a:spcAft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Для оценки качества моделей были подсчитаны следующие метрики: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Precision (P): TP / (TP + FP)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Recall (R): TP / (TP + FN)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mAP@0.5: Mean Average Precision при IoU 0.5.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mAP@0.5:0.95: Average mAP при IoU от 0.5 до 0.95 (с шагом 0.05).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F1-Score: Гармоническое среднее между Precision и Recall: 2 * (P * R) / (P + R)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ru-RU" sz="10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6120000" y="1260000"/>
            <a:ext cx="3695040" cy="224208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3E08C89-C0BA-4124-88B0-ED8B1EE72B43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yolov8n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080000" y="799560"/>
            <a:ext cx="7666560" cy="2325960"/>
          </a:xfrm>
          <a:prstGeom prst="rect">
            <a:avLst/>
          </a:prstGeom>
          <a:ln w="1800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1080000" y="3221280"/>
            <a:ext cx="7672680" cy="22932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8B98654-8A91-44E5-A314-07CE87AA6ECF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2025-03-23T21:26:34Z</dcterms:created>
  <dc:creator/>
  <dc:description/>
  <dc:language>ru-RU</dc:language>
  <cp:lastModifiedBy/>
  <dcterms:modified xsi:type="dcterms:W3CDTF">2025-03-24T00:07:00Z</dcterms:modified>
  <cp:revision>4</cp:revision>
  <dc:subject/>
  <dc:title>Blue Curve</dc:title>
</cp:coreProperties>
</file>